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65" r:id="rId5"/>
    <p:sldId id="258" r:id="rId6"/>
    <p:sldId id="260" r:id="rId7"/>
    <p:sldId id="263" r:id="rId8"/>
    <p:sldId id="259" r:id="rId9"/>
    <p:sldId id="261" r:id="rId10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98DA-324B-2B4A-A23A-9F06E252BDBA}" type="datetimeFigureOut">
              <a:rPr lang="nb-NO" smtClean="0"/>
              <a:t>17.10.2013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2DBB-B022-824D-82A2-DB6DF95050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8757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98DA-324B-2B4A-A23A-9F06E252BDBA}" type="datetimeFigureOut">
              <a:rPr lang="nb-NO" smtClean="0"/>
              <a:t>17.10.2013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2DBB-B022-824D-82A2-DB6DF95050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28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98DA-324B-2B4A-A23A-9F06E252BDBA}" type="datetimeFigureOut">
              <a:rPr lang="nb-NO" smtClean="0"/>
              <a:t>17.10.2013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2DBB-B022-824D-82A2-DB6DF95050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3810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98DA-324B-2B4A-A23A-9F06E252BDBA}" type="datetimeFigureOut">
              <a:rPr lang="nb-NO" smtClean="0"/>
              <a:t>17.10.2013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2DBB-B022-824D-82A2-DB6DF95050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3014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98DA-324B-2B4A-A23A-9F06E252BDBA}" type="datetimeFigureOut">
              <a:rPr lang="nb-NO" smtClean="0"/>
              <a:t>17.10.2013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2DBB-B022-824D-82A2-DB6DF95050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9815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98DA-324B-2B4A-A23A-9F06E252BDBA}" type="datetimeFigureOut">
              <a:rPr lang="nb-NO" smtClean="0"/>
              <a:t>17.10.2013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2DBB-B022-824D-82A2-DB6DF95050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297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98DA-324B-2B4A-A23A-9F06E252BDBA}" type="datetimeFigureOut">
              <a:rPr lang="nb-NO" smtClean="0"/>
              <a:t>17.10.2013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2DBB-B022-824D-82A2-DB6DF95050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186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98DA-324B-2B4A-A23A-9F06E252BDBA}" type="datetimeFigureOut">
              <a:rPr lang="nb-NO" smtClean="0"/>
              <a:t>17.10.2013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2DBB-B022-824D-82A2-DB6DF95050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710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98DA-324B-2B4A-A23A-9F06E252BDBA}" type="datetimeFigureOut">
              <a:rPr lang="nb-NO" smtClean="0"/>
              <a:t>17.10.2013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2DBB-B022-824D-82A2-DB6DF95050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5992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98DA-324B-2B4A-A23A-9F06E252BDBA}" type="datetimeFigureOut">
              <a:rPr lang="nb-NO" smtClean="0"/>
              <a:t>17.10.2013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2DBB-B022-824D-82A2-DB6DF95050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9521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98DA-324B-2B4A-A23A-9F06E252BDBA}" type="datetimeFigureOut">
              <a:rPr lang="nb-NO" smtClean="0"/>
              <a:t>17.10.2013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2DBB-B022-824D-82A2-DB6DF95050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4299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998DA-324B-2B4A-A23A-9F06E252BDBA}" type="datetimeFigureOut">
              <a:rPr lang="nb-NO" smtClean="0"/>
              <a:t>17.10.2013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22DBB-B022-824D-82A2-DB6DF95050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4859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1320875"/>
            <a:ext cx="7772400" cy="2392363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latin typeface="Arial"/>
                <a:cs typeface="Arial"/>
              </a:rPr>
              <a:t>The Lancet-</a:t>
            </a:r>
            <a:r>
              <a:rPr lang="en-GB" b="1" dirty="0" err="1" smtClean="0">
                <a:latin typeface="Arial"/>
                <a:cs typeface="Arial"/>
              </a:rPr>
              <a:t>UiO</a:t>
            </a:r>
            <a:r>
              <a:rPr lang="en-GB" b="1" dirty="0" smtClean="0">
                <a:latin typeface="Arial"/>
                <a:cs typeface="Arial"/>
              </a:rPr>
              <a:t> Commission</a:t>
            </a:r>
            <a:r>
              <a:rPr lang="en-GB" dirty="0" smtClean="0">
                <a:latin typeface="Arial"/>
                <a:cs typeface="Arial"/>
              </a:rPr>
              <a:t>:</a:t>
            </a:r>
            <a:br>
              <a:rPr lang="en-GB" dirty="0" smtClean="0">
                <a:latin typeface="Arial"/>
                <a:cs typeface="Arial"/>
              </a:rPr>
            </a:br>
            <a:r>
              <a:rPr lang="en-GB" dirty="0" smtClean="0">
                <a:latin typeface="Arial"/>
                <a:cs typeface="Arial"/>
              </a:rPr>
              <a:t/>
            </a:r>
            <a:br>
              <a:rPr lang="en-GB" dirty="0" smtClean="0">
                <a:latin typeface="Arial"/>
                <a:cs typeface="Arial"/>
              </a:rPr>
            </a:br>
            <a:r>
              <a:rPr lang="en-GB" dirty="0" smtClean="0">
                <a:latin typeface="Arial"/>
                <a:cs typeface="Arial"/>
              </a:rPr>
              <a:t> </a:t>
            </a:r>
            <a:r>
              <a:rPr lang="en-GB" sz="3100" b="1" dirty="0" smtClean="0">
                <a:latin typeface="Arial"/>
                <a:cs typeface="Arial"/>
              </a:rPr>
              <a:t>Building Commitments and Accelerating Progress</a:t>
            </a:r>
            <a:endParaRPr lang="en-GB" sz="3100" b="1" dirty="0">
              <a:latin typeface="Arial"/>
              <a:cs typeface="Arial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4644570"/>
            <a:ext cx="6400800" cy="994229"/>
          </a:xfrm>
        </p:spPr>
        <p:txBody>
          <a:bodyPr>
            <a:normAutofit fontScale="77500" lnSpcReduction="20000"/>
          </a:bodyPr>
          <a:lstStyle/>
          <a:p>
            <a:r>
              <a:rPr lang="en-GB" i="1" dirty="0" smtClean="0">
                <a:latin typeface="Arial"/>
                <a:cs typeface="Arial"/>
              </a:rPr>
              <a:t>The political relevance</a:t>
            </a:r>
          </a:p>
          <a:p>
            <a:endParaRPr lang="nb-NO" i="1" dirty="0"/>
          </a:p>
          <a:p>
            <a:pPr algn="r"/>
            <a:r>
              <a:rPr lang="nb-NO" sz="1800" dirty="0" smtClean="0">
                <a:latin typeface="Arial"/>
                <a:cs typeface="Arial"/>
              </a:rPr>
              <a:t>Sigrun </a:t>
            </a:r>
            <a:r>
              <a:rPr lang="nb-NO" sz="1800" dirty="0" err="1" smtClean="0">
                <a:latin typeface="Arial"/>
                <a:cs typeface="Arial"/>
              </a:rPr>
              <a:t>Møgedal</a:t>
            </a:r>
            <a:r>
              <a:rPr lang="nb-NO" sz="1800" dirty="0" smtClean="0">
                <a:latin typeface="Arial"/>
                <a:cs typeface="Arial"/>
              </a:rPr>
              <a:t> 17.10.13</a:t>
            </a:r>
            <a:endParaRPr lang="nb-NO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3775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smtClean="0">
                <a:latin typeface="Arial"/>
                <a:cs typeface="Arial"/>
              </a:rPr>
              <a:t>Our Entry Points for Building Commitments</a:t>
            </a:r>
            <a:endParaRPr lang="en-GB" sz="3600" b="1" dirty="0">
              <a:latin typeface="Arial"/>
              <a:cs typeface="Arial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959429"/>
            <a:ext cx="8229600" cy="3803877"/>
          </a:xfrm>
        </p:spPr>
        <p:txBody>
          <a:bodyPr>
            <a:normAutofit/>
          </a:bodyPr>
          <a:lstStyle/>
          <a:p>
            <a:pPr>
              <a:spcBef>
                <a:spcPts val="1224"/>
              </a:spcBef>
            </a:pPr>
            <a:r>
              <a:rPr lang="en-GB" sz="2400" dirty="0" smtClean="0">
                <a:latin typeface="Arial"/>
                <a:cs typeface="Arial"/>
              </a:rPr>
              <a:t>Democratization of global governance – more space for inclusive processes</a:t>
            </a:r>
          </a:p>
          <a:p>
            <a:pPr>
              <a:spcBef>
                <a:spcPts val="1224"/>
              </a:spcBef>
            </a:pPr>
            <a:r>
              <a:rPr lang="en-GB" sz="2400" dirty="0" smtClean="0">
                <a:latin typeface="Arial"/>
                <a:cs typeface="Arial"/>
              </a:rPr>
              <a:t>More inter-connected governance – overcoming fragmentation across sectors and policy processes</a:t>
            </a:r>
          </a:p>
          <a:p>
            <a:pPr>
              <a:spcBef>
                <a:spcPts val="1224"/>
              </a:spcBef>
            </a:pPr>
            <a:r>
              <a:rPr lang="en-GB" sz="2400" dirty="0" smtClean="0">
                <a:latin typeface="Arial"/>
                <a:cs typeface="Arial"/>
              </a:rPr>
              <a:t>The need for independent monitoring and strengthened accountability to people</a:t>
            </a:r>
          </a:p>
          <a:p>
            <a:pPr>
              <a:spcBef>
                <a:spcPts val="1224"/>
              </a:spcBef>
            </a:pPr>
            <a:r>
              <a:rPr lang="en-GB" sz="2400" dirty="0" smtClean="0">
                <a:latin typeface="Arial"/>
                <a:cs typeface="Arial"/>
              </a:rPr>
              <a:t>Available instruments – human rights, judicial system, solidarity and shared responsibility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29670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latin typeface="Arial"/>
                <a:cs typeface="Arial"/>
              </a:rPr>
              <a:t>Policy Context, Post-2015 Global Development</a:t>
            </a:r>
            <a:endParaRPr lang="en-GB" sz="3200" b="1" dirty="0">
              <a:latin typeface="Arial"/>
              <a:cs typeface="Arial"/>
            </a:endParaRP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1" indent="-342900">
              <a:spcBef>
                <a:spcPts val="1400"/>
              </a:spcBef>
              <a:buFont typeface="ArialMT" charset="0"/>
              <a:buChar char="•"/>
            </a:pPr>
            <a:r>
              <a:rPr lang="en-GB" sz="2600" dirty="0" smtClean="0">
                <a:latin typeface="Arial"/>
                <a:cs typeface="Arial"/>
              </a:rPr>
              <a:t>A paradigm shift</a:t>
            </a:r>
            <a:r>
              <a:rPr lang="en-GB" sz="2600" b="1" dirty="0" smtClean="0">
                <a:latin typeface="Arial"/>
                <a:cs typeface="Arial"/>
              </a:rPr>
              <a:t>: </a:t>
            </a:r>
          </a:p>
          <a:p>
            <a:pPr marL="742950" lvl="2" indent="-342900">
              <a:spcBef>
                <a:spcPts val="1400"/>
              </a:spcBef>
              <a:buFont typeface="ArialMT" charset="0"/>
              <a:buChar char="•"/>
            </a:pPr>
            <a:r>
              <a:rPr lang="en-GB" sz="2200" dirty="0" smtClean="0">
                <a:latin typeface="Arial"/>
                <a:cs typeface="Arial"/>
              </a:rPr>
              <a:t>towards a </a:t>
            </a:r>
            <a:r>
              <a:rPr lang="en-GB" sz="2200" b="1" dirty="0" smtClean="0">
                <a:latin typeface="Arial"/>
                <a:cs typeface="Arial"/>
              </a:rPr>
              <a:t>transformative</a:t>
            </a:r>
            <a:r>
              <a:rPr lang="en-GB" sz="2200" dirty="0" smtClean="0">
                <a:latin typeface="Arial"/>
                <a:cs typeface="Arial"/>
              </a:rPr>
              <a:t> and </a:t>
            </a:r>
            <a:r>
              <a:rPr lang="en-GB" sz="2200" b="1" dirty="0" smtClean="0">
                <a:latin typeface="Arial"/>
                <a:cs typeface="Arial"/>
              </a:rPr>
              <a:t>universal</a:t>
            </a:r>
            <a:r>
              <a:rPr lang="en-GB" sz="2200" dirty="0" smtClean="0">
                <a:latin typeface="Arial"/>
                <a:cs typeface="Arial"/>
              </a:rPr>
              <a:t> global development agenda, </a:t>
            </a:r>
          </a:p>
          <a:p>
            <a:pPr marL="742950" lvl="2" indent="-342900">
              <a:spcBef>
                <a:spcPts val="1400"/>
              </a:spcBef>
              <a:buFont typeface="ArialMT" charset="0"/>
              <a:buChar char="•"/>
            </a:pPr>
            <a:r>
              <a:rPr lang="en-GB" dirty="0" smtClean="0">
                <a:latin typeface="Arial"/>
                <a:cs typeface="Arial"/>
              </a:rPr>
              <a:t>sufficiently </a:t>
            </a:r>
            <a:r>
              <a:rPr lang="en-GB" b="1" dirty="0">
                <a:latin typeface="Arial"/>
                <a:cs typeface="Arial"/>
              </a:rPr>
              <a:t>flexible</a:t>
            </a:r>
            <a:r>
              <a:rPr lang="en-GB" dirty="0">
                <a:latin typeface="Arial"/>
                <a:cs typeface="Arial"/>
              </a:rPr>
              <a:t>  to  respond  to  the unique political,  social, economic  and  ecological  transformation  imperatives  facing  countries  and  regions</a:t>
            </a:r>
          </a:p>
          <a:p>
            <a:pPr>
              <a:spcBef>
                <a:spcPts val="1400"/>
              </a:spcBef>
              <a:buFont typeface="ArialMT" charset="0"/>
              <a:buChar char="•"/>
            </a:pPr>
            <a:r>
              <a:rPr lang="en-GB" sz="2600" dirty="0" smtClean="0">
                <a:latin typeface="Arial"/>
                <a:cs typeface="Arial"/>
              </a:rPr>
              <a:t>Calls for </a:t>
            </a:r>
          </a:p>
          <a:p>
            <a:pPr lvl="1">
              <a:lnSpc>
                <a:spcPct val="80000"/>
              </a:lnSpc>
              <a:spcBef>
                <a:spcPts val="1400"/>
              </a:spcBef>
              <a:buFont typeface="ArialMT" charset="0"/>
              <a:buChar char="•"/>
            </a:pPr>
            <a:r>
              <a:rPr lang="en-GB" sz="2200" b="1" dirty="0" smtClean="0">
                <a:latin typeface="Arial"/>
                <a:cs typeface="Arial"/>
              </a:rPr>
              <a:t>inclusive</a:t>
            </a:r>
            <a:r>
              <a:rPr lang="en-GB" sz="2200" dirty="0" smtClean="0">
                <a:latin typeface="Arial"/>
                <a:cs typeface="Arial"/>
              </a:rPr>
              <a:t>,  </a:t>
            </a:r>
            <a:r>
              <a:rPr lang="en-GB" sz="2200" b="1" dirty="0" smtClean="0">
                <a:latin typeface="Arial"/>
                <a:cs typeface="Arial"/>
              </a:rPr>
              <a:t>human </a:t>
            </a:r>
            <a:r>
              <a:rPr lang="en-GB" sz="2200" b="1" dirty="0" err="1" smtClean="0">
                <a:latin typeface="Arial"/>
                <a:cs typeface="Arial"/>
              </a:rPr>
              <a:t>centered</a:t>
            </a:r>
            <a:r>
              <a:rPr lang="en-GB" sz="2200" b="1" dirty="0" smtClean="0">
                <a:latin typeface="Arial"/>
                <a:cs typeface="Arial"/>
              </a:rPr>
              <a:t> and rights-based global governance  </a:t>
            </a:r>
          </a:p>
          <a:p>
            <a:pPr lvl="1">
              <a:lnSpc>
                <a:spcPct val="80000"/>
              </a:lnSpc>
              <a:spcBef>
                <a:spcPts val="1400"/>
              </a:spcBef>
              <a:buFont typeface="ArialMT" charset="0"/>
              <a:buChar char="•"/>
            </a:pPr>
            <a:r>
              <a:rPr lang="en-GB" sz="2200" b="1" dirty="0">
                <a:latin typeface="Arial"/>
                <a:cs typeface="Arial"/>
              </a:rPr>
              <a:t>integrated</a:t>
            </a:r>
            <a:r>
              <a:rPr lang="en-GB" sz="2200" dirty="0">
                <a:latin typeface="Arial"/>
                <a:cs typeface="Arial"/>
              </a:rPr>
              <a:t> and </a:t>
            </a:r>
            <a:r>
              <a:rPr lang="en-GB" sz="2200" b="1" dirty="0">
                <a:latin typeface="Arial"/>
                <a:cs typeface="Arial"/>
              </a:rPr>
              <a:t>interconnected</a:t>
            </a:r>
            <a:r>
              <a:rPr lang="en-GB" sz="2200" dirty="0">
                <a:latin typeface="Arial"/>
                <a:cs typeface="Arial"/>
              </a:rPr>
              <a:t> approach to the political economy, social justice and ecological agendas</a:t>
            </a:r>
          </a:p>
          <a:p>
            <a:pPr lvl="1">
              <a:lnSpc>
                <a:spcPct val="80000"/>
              </a:lnSpc>
              <a:spcBef>
                <a:spcPts val="1400"/>
              </a:spcBef>
              <a:buFont typeface="ArialMT" charset="0"/>
              <a:buChar char="•"/>
            </a:pPr>
            <a:endParaRPr lang="en-GB" sz="2200" dirty="0" smtClean="0">
              <a:latin typeface="Arial"/>
              <a:cs typeface="Arial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29906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latin typeface="Arial"/>
                <a:cs typeface="Arial"/>
              </a:rPr>
              <a:t>Need for New Institutional Responses  </a:t>
            </a:r>
            <a:endParaRPr lang="en-GB" sz="3200" b="1" dirty="0">
              <a:latin typeface="Arial"/>
              <a:cs typeface="Arial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94305" y="1600200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nb-NO" sz="2400" dirty="0">
              <a:latin typeface="Arial"/>
              <a:cs typeface="Arial"/>
            </a:endParaRPr>
          </a:p>
          <a:p>
            <a:r>
              <a:rPr lang="en-GB" sz="2400" dirty="0" smtClean="0">
                <a:latin typeface="Arial"/>
                <a:cs typeface="Arial"/>
              </a:rPr>
              <a:t>Committee on Food Security associated with FAO</a:t>
            </a:r>
          </a:p>
          <a:p>
            <a:r>
              <a:rPr lang="en-GB" sz="2400" dirty="0" smtClean="0">
                <a:latin typeface="Arial"/>
                <a:cs typeface="Arial"/>
              </a:rPr>
              <a:t>New arenas for inclusive participation of civil society in several multilateral institutions</a:t>
            </a:r>
          </a:p>
          <a:p>
            <a:r>
              <a:rPr lang="en-GB" sz="2400" dirty="0" smtClean="0">
                <a:latin typeface="Arial"/>
                <a:cs typeface="Arial"/>
              </a:rPr>
              <a:t>UN architecture for sustainable development in the making, associated with ECOSOC</a:t>
            </a:r>
          </a:p>
          <a:p>
            <a:r>
              <a:rPr lang="en-GB" sz="2400" dirty="0" smtClean="0">
                <a:latin typeface="Arial"/>
                <a:cs typeface="Arial"/>
              </a:rPr>
              <a:t>NCD Coordinating Mechanism debated – need more ”space” than what is offered by WHO</a:t>
            </a:r>
          </a:p>
          <a:p>
            <a:endParaRPr lang="en-GB" sz="2400" dirty="0" smtClean="0">
              <a:latin typeface="Arial"/>
              <a:cs typeface="Arial"/>
            </a:endParaRPr>
          </a:p>
          <a:p>
            <a:pPr marL="0" indent="0" algn="r">
              <a:buNone/>
            </a:pPr>
            <a:r>
              <a:rPr lang="en-GB" sz="2400" i="1" dirty="0" smtClean="0">
                <a:latin typeface="Arial"/>
                <a:cs typeface="Arial"/>
              </a:rPr>
              <a:t>Governance reveals competing interests and interest-groups</a:t>
            </a:r>
          </a:p>
          <a:p>
            <a:pPr marL="0" indent="0" algn="r">
              <a:buNone/>
            </a:pPr>
            <a:r>
              <a:rPr lang="en-GB" sz="2400" i="1" dirty="0" smtClean="0">
                <a:latin typeface="Arial"/>
                <a:cs typeface="Arial"/>
              </a:rPr>
              <a:t>Hard job to create new institutions</a:t>
            </a:r>
          </a:p>
          <a:p>
            <a:endParaRPr lang="en-GB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12462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latin typeface="Arial"/>
                <a:cs typeface="Arial"/>
              </a:rPr>
              <a:t>Towards More Inclusive and Interconnected Governance for Health</a:t>
            </a:r>
            <a:endParaRPr lang="en-GB" sz="3200" b="1" dirty="0">
              <a:latin typeface="Arial"/>
              <a:cs typeface="Arial"/>
            </a:endParaRPr>
          </a:p>
        </p:txBody>
      </p:sp>
      <p:pic>
        <p:nvPicPr>
          <p:cNvPr id="4" name="Plassholder for innhold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769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latin typeface="Arial"/>
                <a:cs typeface="Arial"/>
              </a:rPr>
              <a:t>Independent Monitoring</a:t>
            </a:r>
            <a:endParaRPr lang="en-GB" sz="3200" b="1" dirty="0">
              <a:latin typeface="Arial"/>
              <a:cs typeface="Arial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ts val="1200"/>
              </a:spcBef>
              <a:buFont typeface="ArialMT" charset="0"/>
              <a:buChar char="•"/>
            </a:pPr>
            <a:r>
              <a:rPr lang="en-GB" sz="2600" dirty="0" smtClean="0">
                <a:solidFill>
                  <a:srgbClr val="000000"/>
                </a:solidFill>
                <a:latin typeface="Arial"/>
                <a:cs typeface="Arial"/>
              </a:rPr>
              <a:t>Growing interest in and awareness of the need for </a:t>
            </a:r>
            <a:r>
              <a:rPr lang="en-GB" sz="2600" b="1" dirty="0" smtClean="0">
                <a:solidFill>
                  <a:srgbClr val="000000"/>
                </a:solidFill>
                <a:latin typeface="Arial"/>
                <a:cs typeface="Arial"/>
              </a:rPr>
              <a:t>better data and better oversight mechanisms </a:t>
            </a:r>
            <a:r>
              <a:rPr lang="en-GB" sz="2600" dirty="0" smtClean="0">
                <a:solidFill>
                  <a:srgbClr val="000000"/>
                </a:solidFill>
                <a:latin typeface="Arial"/>
                <a:cs typeface="Arial"/>
              </a:rPr>
              <a:t>in global health and development</a:t>
            </a:r>
          </a:p>
          <a:p>
            <a:pPr>
              <a:spcBef>
                <a:spcPts val="1200"/>
              </a:spcBef>
              <a:buFont typeface="ArialMT" charset="0"/>
              <a:buChar char="•"/>
            </a:pPr>
            <a:r>
              <a:rPr lang="en-GB" sz="2600" dirty="0">
                <a:solidFill>
                  <a:srgbClr val="000000"/>
                </a:solidFill>
                <a:latin typeface="Arial"/>
                <a:cs typeface="Arial"/>
              </a:rPr>
              <a:t>Appropriate measurement of governance and human rights commitments is </a:t>
            </a:r>
            <a:r>
              <a:rPr lang="en-GB" sz="2600" dirty="0" smtClean="0">
                <a:solidFill>
                  <a:srgbClr val="000000"/>
                </a:solidFill>
                <a:latin typeface="Arial"/>
                <a:cs typeface="Arial"/>
              </a:rPr>
              <a:t>feasible </a:t>
            </a:r>
            <a:r>
              <a:rPr lang="en-GB" sz="2600" dirty="0">
                <a:solidFill>
                  <a:srgbClr val="000000"/>
                </a:solidFill>
                <a:latin typeface="Arial"/>
                <a:cs typeface="Arial"/>
              </a:rPr>
              <a:t>and desirable, at global, national and local levels</a:t>
            </a:r>
            <a:r>
              <a:rPr lang="en-GB" sz="2600" dirty="0" smtClean="0">
                <a:solidFill>
                  <a:srgbClr val="000000"/>
                </a:solidFill>
                <a:latin typeface="Arial"/>
                <a:cs typeface="Arial"/>
              </a:rPr>
              <a:t>. </a:t>
            </a:r>
          </a:p>
          <a:p>
            <a:pPr>
              <a:spcBef>
                <a:spcPts val="1200"/>
              </a:spcBef>
              <a:buFont typeface="ArialMT" charset="0"/>
              <a:buChar char="•"/>
            </a:pPr>
            <a:r>
              <a:rPr lang="en-GB" sz="2600" b="1" dirty="0" smtClean="0">
                <a:latin typeface="Arial"/>
                <a:cs typeface="Arial"/>
              </a:rPr>
              <a:t>Political determinants of health and health inequities are measurable </a:t>
            </a:r>
            <a:r>
              <a:rPr lang="en-GB" sz="2600" dirty="0" smtClean="0">
                <a:latin typeface="Arial"/>
                <a:cs typeface="Arial"/>
              </a:rPr>
              <a:t>and must be lifted up as a global governance responsibility</a:t>
            </a:r>
            <a:endParaRPr lang="en-GB" sz="2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spcBef>
                <a:spcPts val="1200"/>
              </a:spcBef>
              <a:buFont typeface="ArialMT" charset="0"/>
              <a:buChar char="•"/>
            </a:pPr>
            <a:r>
              <a:rPr lang="en-GB" sz="2600" b="1" i="1" dirty="0" smtClean="0">
                <a:solidFill>
                  <a:srgbClr val="000000"/>
                </a:solidFill>
                <a:latin typeface="Arial"/>
                <a:cs typeface="Arial"/>
              </a:rPr>
              <a:t>If we have an independent scientific panel on climate and biodiversity, why not for the political determinants of health and sustainable wellbeing</a:t>
            </a:r>
            <a:endParaRPr lang="en-GB" sz="2600" b="1" i="1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spcBef>
                <a:spcPts val="1200"/>
              </a:spcBef>
              <a:buFont typeface="ArialMT" charset="0"/>
              <a:buChar char="•"/>
            </a:pPr>
            <a:r>
              <a:rPr lang="en-GB" sz="2600" b="1" dirty="0" smtClean="0">
                <a:solidFill>
                  <a:srgbClr val="FF0000"/>
                </a:solidFill>
                <a:latin typeface="Arial"/>
                <a:cs typeface="Arial"/>
              </a:rPr>
              <a:t>Can the global academic community respond?</a:t>
            </a:r>
          </a:p>
          <a:p>
            <a:endParaRPr lang="nb-NO" dirty="0" smtClean="0">
              <a:solidFill>
                <a:srgbClr val="FF0000"/>
              </a:solidFill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86551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latin typeface="Arial"/>
                <a:cs typeface="Arial"/>
              </a:rPr>
              <a:t>Making Existing Instruments Better </a:t>
            </a:r>
            <a:br>
              <a:rPr lang="en-GB" sz="3200" b="1" dirty="0" smtClean="0">
                <a:latin typeface="Arial"/>
                <a:cs typeface="Arial"/>
              </a:rPr>
            </a:br>
            <a:r>
              <a:rPr lang="en-GB" sz="3200" b="1" dirty="0" smtClean="0">
                <a:latin typeface="Arial"/>
                <a:cs typeface="Arial"/>
              </a:rPr>
              <a:t>Serving Health</a:t>
            </a:r>
            <a:endParaRPr lang="en-GB" sz="3200" b="1" dirty="0">
              <a:latin typeface="Arial"/>
              <a:cs typeface="Arial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802190"/>
            <a:ext cx="8229600" cy="432397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1176"/>
              </a:spcBef>
            </a:pPr>
            <a:r>
              <a:rPr lang="en-GB" sz="2400" b="1" dirty="0" smtClean="0">
                <a:latin typeface="Arial"/>
                <a:cs typeface="Arial"/>
              </a:rPr>
              <a:t>Human rights instruments </a:t>
            </a:r>
            <a:r>
              <a:rPr lang="en-GB" sz="2400" dirty="0" smtClean="0">
                <a:latin typeface="Arial"/>
                <a:cs typeface="Arial"/>
              </a:rPr>
              <a:t>– </a:t>
            </a:r>
          </a:p>
          <a:p>
            <a:pPr lvl="1">
              <a:lnSpc>
                <a:spcPct val="80000"/>
              </a:lnSpc>
              <a:spcBef>
                <a:spcPts val="1176"/>
              </a:spcBef>
            </a:pPr>
            <a:r>
              <a:rPr lang="en-GB" sz="2400" dirty="0" smtClean="0">
                <a:latin typeface="Arial"/>
                <a:cs typeface="Arial"/>
              </a:rPr>
              <a:t>The Convention of the Rights of the Child</a:t>
            </a:r>
          </a:p>
          <a:p>
            <a:pPr lvl="1">
              <a:lnSpc>
                <a:spcPct val="80000"/>
              </a:lnSpc>
              <a:spcBef>
                <a:spcPts val="1176"/>
              </a:spcBef>
            </a:pPr>
            <a:r>
              <a:rPr lang="en-GB" sz="2400" dirty="0" smtClean="0">
                <a:latin typeface="Arial"/>
                <a:cs typeface="Arial"/>
              </a:rPr>
              <a:t>the role of the UN Special Rapporteurs (”Right to Health”, )</a:t>
            </a:r>
          </a:p>
          <a:p>
            <a:pPr>
              <a:lnSpc>
                <a:spcPct val="80000"/>
              </a:lnSpc>
              <a:spcBef>
                <a:spcPts val="1176"/>
              </a:spcBef>
            </a:pPr>
            <a:r>
              <a:rPr lang="en-GB" sz="2400" b="1" dirty="0" smtClean="0">
                <a:latin typeface="Arial"/>
                <a:cs typeface="Arial"/>
              </a:rPr>
              <a:t>Impact assessment </a:t>
            </a:r>
            <a:r>
              <a:rPr lang="en-GB" sz="2400" dirty="0" smtClean="0">
                <a:latin typeface="Arial"/>
                <a:cs typeface="Arial"/>
              </a:rPr>
              <a:t>– learning from environmental impact, positive and negative </a:t>
            </a:r>
          </a:p>
          <a:p>
            <a:pPr>
              <a:lnSpc>
                <a:spcPct val="80000"/>
              </a:lnSpc>
              <a:spcBef>
                <a:spcPts val="1176"/>
              </a:spcBef>
            </a:pPr>
            <a:r>
              <a:rPr lang="en-GB" sz="2400" b="1" dirty="0" smtClean="0">
                <a:latin typeface="Arial"/>
                <a:cs typeface="Arial"/>
              </a:rPr>
              <a:t>Accountability </a:t>
            </a:r>
            <a:r>
              <a:rPr lang="en-GB" sz="2400" b="1" dirty="0">
                <a:latin typeface="Arial"/>
                <a:cs typeface="Arial"/>
              </a:rPr>
              <a:t>for protection of </a:t>
            </a:r>
            <a:r>
              <a:rPr lang="en-GB" sz="2400" b="1" dirty="0" smtClean="0">
                <a:latin typeface="Arial"/>
                <a:cs typeface="Arial"/>
              </a:rPr>
              <a:t>health </a:t>
            </a:r>
            <a:r>
              <a:rPr lang="en-GB" sz="2400" dirty="0" smtClean="0">
                <a:latin typeface="Arial"/>
                <a:cs typeface="Arial"/>
              </a:rPr>
              <a:t>– stronger mechanisms for Corporate Sector responsibilities</a:t>
            </a:r>
            <a:endParaRPr lang="en-GB" sz="2400" dirty="0">
              <a:latin typeface="Arial"/>
              <a:cs typeface="Arial"/>
            </a:endParaRPr>
          </a:p>
          <a:p>
            <a:pPr>
              <a:lnSpc>
                <a:spcPct val="80000"/>
              </a:lnSpc>
              <a:spcBef>
                <a:spcPts val="1176"/>
              </a:spcBef>
            </a:pPr>
            <a:r>
              <a:rPr lang="en-GB" sz="2400" b="1" dirty="0" smtClean="0">
                <a:latin typeface="Arial"/>
                <a:cs typeface="Arial"/>
              </a:rPr>
              <a:t>Global solidarity </a:t>
            </a:r>
            <a:r>
              <a:rPr lang="en-GB" sz="2400" dirty="0" smtClean="0">
                <a:latin typeface="Arial"/>
                <a:cs typeface="Arial"/>
              </a:rPr>
              <a:t>– beyond aid – move towards mandatory, assessed contributions and shared responsibility</a:t>
            </a:r>
            <a:endParaRPr lang="en-GB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02910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latin typeface="Arial"/>
                <a:cs typeface="Arial"/>
              </a:rPr>
              <a:t>Making the </a:t>
            </a:r>
            <a:r>
              <a:rPr lang="en-GB" sz="3200" b="1" dirty="0">
                <a:latin typeface="Arial"/>
                <a:cs typeface="Arial"/>
              </a:rPr>
              <a:t>C</a:t>
            </a:r>
            <a:r>
              <a:rPr lang="en-GB" sz="3200" b="1" dirty="0" smtClean="0">
                <a:latin typeface="Arial"/>
                <a:cs typeface="Arial"/>
              </a:rPr>
              <a:t>ase </a:t>
            </a:r>
            <a:r>
              <a:rPr lang="en-GB" sz="3200" b="1" dirty="0">
                <a:latin typeface="Arial"/>
                <a:cs typeface="Arial"/>
              </a:rPr>
              <a:t>A</a:t>
            </a:r>
            <a:r>
              <a:rPr lang="en-GB" sz="3200" b="1" dirty="0" smtClean="0">
                <a:latin typeface="Arial"/>
                <a:cs typeface="Arial"/>
              </a:rPr>
              <a:t>cross </a:t>
            </a:r>
            <a:r>
              <a:rPr lang="en-GB" sz="3200" b="1" dirty="0">
                <a:latin typeface="Arial"/>
                <a:cs typeface="Arial"/>
              </a:rPr>
              <a:t>G</a:t>
            </a:r>
            <a:r>
              <a:rPr lang="en-GB" sz="3200" b="1" dirty="0" smtClean="0">
                <a:latin typeface="Arial"/>
                <a:cs typeface="Arial"/>
              </a:rPr>
              <a:t>overnments</a:t>
            </a:r>
            <a:endParaRPr lang="en-GB" sz="3200" b="1" dirty="0">
              <a:latin typeface="Arial"/>
              <a:cs typeface="Arial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1176"/>
              </a:spcBef>
            </a:pPr>
            <a:r>
              <a:rPr lang="en-GB" sz="2400" b="1" dirty="0" smtClean="0">
                <a:latin typeface="Arial"/>
                <a:cs typeface="Arial"/>
              </a:rPr>
              <a:t>Foreign Policy and Global Health </a:t>
            </a:r>
            <a:r>
              <a:rPr lang="en-GB" sz="2400" dirty="0" smtClean="0">
                <a:latin typeface="Arial"/>
                <a:cs typeface="Arial"/>
              </a:rPr>
              <a:t>processes as vehicles for dialogue – health as a shared objective</a:t>
            </a:r>
          </a:p>
          <a:p>
            <a:pPr>
              <a:spcBef>
                <a:spcPts val="1176"/>
              </a:spcBef>
            </a:pPr>
            <a:r>
              <a:rPr lang="en-GB" sz="2400" b="1" dirty="0" smtClean="0">
                <a:latin typeface="Arial"/>
                <a:cs typeface="Arial"/>
              </a:rPr>
              <a:t>Employment</a:t>
            </a:r>
            <a:r>
              <a:rPr lang="en-GB" sz="2400" dirty="0" smtClean="0">
                <a:latin typeface="Arial"/>
                <a:cs typeface="Arial"/>
              </a:rPr>
              <a:t> and </a:t>
            </a:r>
            <a:r>
              <a:rPr lang="en-GB" sz="2400" b="1" dirty="0" smtClean="0">
                <a:latin typeface="Arial"/>
                <a:cs typeface="Arial"/>
              </a:rPr>
              <a:t>Social protection </a:t>
            </a:r>
            <a:r>
              <a:rPr lang="en-GB" sz="2400" dirty="0" smtClean="0">
                <a:latin typeface="Arial"/>
                <a:cs typeface="Arial"/>
              </a:rPr>
              <a:t>basic to deals on sustainable development </a:t>
            </a:r>
          </a:p>
          <a:p>
            <a:pPr>
              <a:spcBef>
                <a:spcPts val="1176"/>
              </a:spcBef>
            </a:pPr>
            <a:r>
              <a:rPr lang="en-GB" sz="2400" dirty="0" smtClean="0">
                <a:latin typeface="Arial"/>
                <a:cs typeface="Arial"/>
              </a:rPr>
              <a:t>Growing interest in </a:t>
            </a:r>
            <a:r>
              <a:rPr lang="en-GB" sz="2400" b="1" dirty="0" smtClean="0">
                <a:latin typeface="Arial"/>
                <a:cs typeface="Arial"/>
              </a:rPr>
              <a:t>health diplomacy </a:t>
            </a:r>
            <a:r>
              <a:rPr lang="en-GB" sz="2400" dirty="0" smtClean="0">
                <a:latin typeface="Arial"/>
                <a:cs typeface="Arial"/>
              </a:rPr>
              <a:t>– access to medicines, regulations to protect health </a:t>
            </a:r>
          </a:p>
          <a:p>
            <a:pPr>
              <a:spcBef>
                <a:spcPts val="1176"/>
              </a:spcBef>
            </a:pPr>
            <a:r>
              <a:rPr lang="en-GB" sz="2400" b="1" dirty="0" smtClean="0">
                <a:latin typeface="Arial"/>
                <a:cs typeface="Arial"/>
              </a:rPr>
              <a:t>Policy coherence </a:t>
            </a:r>
            <a:r>
              <a:rPr lang="en-GB" sz="2400" dirty="0" smtClean="0">
                <a:latin typeface="Arial"/>
                <a:cs typeface="Arial"/>
              </a:rPr>
              <a:t>– as far as it can take us</a:t>
            </a:r>
          </a:p>
          <a:p>
            <a:pPr>
              <a:spcBef>
                <a:spcPts val="1176"/>
              </a:spcBef>
            </a:pPr>
            <a:r>
              <a:rPr lang="en-GB" sz="2400" b="1" dirty="0" smtClean="0">
                <a:latin typeface="Arial"/>
                <a:cs typeface="Arial"/>
              </a:rPr>
              <a:t>Managing risks </a:t>
            </a:r>
            <a:r>
              <a:rPr lang="en-GB" sz="2400" dirty="0" smtClean="0">
                <a:latin typeface="Arial"/>
                <a:cs typeface="Arial"/>
              </a:rPr>
              <a:t>to health and health insecurity</a:t>
            </a:r>
          </a:p>
          <a:p>
            <a:pPr marL="0" indent="0">
              <a:spcBef>
                <a:spcPts val="1176"/>
              </a:spcBef>
              <a:buNone/>
            </a:pPr>
            <a:endParaRPr lang="en-GB" sz="2400" dirty="0" smtClean="0">
              <a:latin typeface="Arial"/>
              <a:cs typeface="Arial"/>
            </a:endParaRPr>
          </a:p>
          <a:p>
            <a:pPr marL="0" indent="0">
              <a:spcBef>
                <a:spcPts val="1176"/>
              </a:spcBef>
              <a:buNone/>
            </a:pPr>
            <a:r>
              <a:rPr lang="en-GB" sz="2400" i="1" dirty="0" smtClean="0">
                <a:latin typeface="Arial"/>
                <a:cs typeface="Arial"/>
              </a:rPr>
              <a:t>Major question – readiness for change? Global, regional or coalition of the willing? Who will gain?</a:t>
            </a:r>
          </a:p>
          <a:p>
            <a:pPr marL="0" indent="0">
              <a:spcBef>
                <a:spcPts val="1176"/>
              </a:spcBef>
              <a:buNone/>
            </a:pPr>
            <a:endParaRPr lang="en-GB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22626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latin typeface="Arial"/>
                <a:cs typeface="Arial"/>
              </a:rPr>
              <a:t>Mobilising Demand for Change</a:t>
            </a:r>
            <a:endParaRPr lang="en-GB" sz="3200" b="1" dirty="0">
              <a:latin typeface="Arial"/>
              <a:cs typeface="Arial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dirty="0" smtClean="0"/>
              <a:t>Approach to change will </a:t>
            </a:r>
          </a:p>
          <a:p>
            <a:r>
              <a:rPr lang="en-GB" sz="2800" dirty="0" smtClean="0"/>
              <a:t>need to maximise opportunities in relation to on-going policy processes</a:t>
            </a:r>
          </a:p>
          <a:p>
            <a:r>
              <a:rPr lang="en-GB" sz="2800" dirty="0"/>
              <a:t>s</a:t>
            </a:r>
            <a:r>
              <a:rPr lang="en-GB" sz="2800" dirty="0" smtClean="0"/>
              <a:t>eek joint and convergent action across multiple actors and stakeholders</a:t>
            </a:r>
          </a:p>
          <a:p>
            <a:r>
              <a:rPr lang="en-GB" sz="2800" dirty="0" smtClean="0"/>
              <a:t>make convincing sense as response to agreed problems</a:t>
            </a:r>
          </a:p>
          <a:p>
            <a:r>
              <a:rPr lang="en-GB" sz="2800" dirty="0" smtClean="0"/>
              <a:t>be incremental and pragmatic</a:t>
            </a:r>
          </a:p>
          <a:p>
            <a:pPr marL="0" indent="0">
              <a:buNone/>
            </a:pPr>
            <a:r>
              <a:rPr lang="en-GB" sz="2800" b="1" dirty="0" smtClean="0"/>
              <a:t>Change will not come from within establishment (institutional stickiness), - need change agents! </a:t>
            </a:r>
          </a:p>
          <a:p>
            <a:pPr marL="0" indent="0">
              <a:buNone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736742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492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Office-tema</vt:lpstr>
      <vt:lpstr>The Lancet-UiO Commission:   Building Commitments and Accelerating Progress</vt:lpstr>
      <vt:lpstr>Our Entry Points for Building Commitments</vt:lpstr>
      <vt:lpstr>Policy Context, Post-2015 Global Development</vt:lpstr>
      <vt:lpstr>Need for New Institutional Responses  </vt:lpstr>
      <vt:lpstr>Towards More Inclusive and Interconnected Governance for Health</vt:lpstr>
      <vt:lpstr>Independent Monitoring</vt:lpstr>
      <vt:lpstr>Making Existing Instruments Better  Serving Health</vt:lpstr>
      <vt:lpstr>Making the Case Across Governments</vt:lpstr>
      <vt:lpstr>Mobilising Demand for Change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Lancet-UiO Commission:   Building Commitments and Accelerating Progress</dc:title>
  <dc:creator>Sigrun Mogedal</dc:creator>
  <cp:lastModifiedBy>Ann Louise Lie</cp:lastModifiedBy>
  <cp:revision>22</cp:revision>
  <dcterms:created xsi:type="dcterms:W3CDTF">2013-10-16T16:44:46Z</dcterms:created>
  <dcterms:modified xsi:type="dcterms:W3CDTF">2013-10-17T11:08:19Z</dcterms:modified>
</cp:coreProperties>
</file>